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9"/>
  </p:notesMasterIdLst>
  <p:sldIdLst>
    <p:sldId id="342" r:id="rId3"/>
    <p:sldId id="317" r:id="rId4"/>
    <p:sldId id="316" r:id="rId5"/>
    <p:sldId id="344" r:id="rId6"/>
    <p:sldId id="318" r:id="rId7"/>
    <p:sldId id="31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2.jpg>
</file>

<file path=ppt/media/image4.jpg>
</file>

<file path=ppt/media/image6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967D75-22A8-4E6E-B99E-6B0BCCD0B325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4757F4-9127-4FF9-85EE-DFCE76D4F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21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welcome to my A exam. The topic of my presentation is ….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F2DC4F-6E9A-427C-BDB2-4F8DB08915EA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53D443-CBAC-934A-8506-FB4DF260D86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0793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Dyspnea, also known as the patient’s feeling of difficult or labored breathing, is one of the most common symptoms for respiratory disorders. Dyspnea is usually self-reported by patients using, for example, the Borg scale from 0 – 10, which is subjective and problematic for those who refuse to cooperate or cannot communicate. The objective was to develop a learning-based model that can evaluate the correlation between the self-report Borg score and the respiratory metrics for dyspnea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F2DC4F-6E9A-427C-BDB2-4F8DB08915EA}" type="datetime1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53D443-CBAC-934A-8506-FB4DF260D86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21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 non-invasive wearable radio-frequency sensor by near-field coherent sensing was employed to retrieve continuous respiratory data with user comfort and convenience. Self-report dyspnea scores and respiratory features were collected on 32 healthy participants going through various physical and breathing exercises. A machine learning model based on the decision tree and random forest then produced an objective dyspnea score. .  The experimental system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F2DC4F-6E9A-427C-BDB2-4F8DB08915EA}" type="datetime1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53D443-CBAC-934A-8506-FB4DF260D8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68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For unseen data as well as unseen participants, the objective dyspnea score can be in reasonable agreement with the self-report score, and the importance factor of each respiratory metrics can be assessed. 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F2DC4F-6E9A-427C-BDB2-4F8DB08915EA}" type="datetime1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53D443-CBAC-934A-8506-FB4DF260D8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47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An objective dyspnea score can potentially complement or substitute the self-report for dyspnea. The method can potentially formulate a baseline for clinical dyspnea assessment and help caregivers track dyspnea continuously.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F2DC4F-6E9A-427C-BDB2-4F8DB08915EA}" type="datetime1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53D443-CBAC-934A-8506-FB4DF260D86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272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4A460-70E4-4662-B2E3-C164492D5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28BFAA-8CFB-4B58-9F02-FF73F9F1B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10989-AE1E-41AD-AB28-1C0663FFD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3163B-E3EE-4043-8560-02A4C073C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6E68E-15AF-44CC-889D-A5F78FAE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34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179B8-3356-422E-A3CC-53808C696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B7D2FF-5AD0-43E4-A054-EEFFB09526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960F9-AA98-484B-BBCC-D4EE08EB2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FD8CC-0440-4B3C-9E1E-1759DE973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286AE-070E-4824-A5A3-8E2CF5322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131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B0A48B-58E7-4520-8D7F-43883B5463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C16F25-2CC1-46FB-AD72-4216CD05DA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CCC92-90B5-4C5F-8A95-A38F91489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28AA8-B610-4D23-85E8-85C3AD86A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D09FF-DA95-43F5-A36C-6BEEE951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138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"/>
            <a:ext cx="12192000" cy="222251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81008" y="1447808"/>
            <a:ext cx="11571817" cy="39989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3"/>
          <p:cNvSpPr>
            <a:spLocks noGrp="1"/>
          </p:cNvSpPr>
          <p:nvPr>
            <p:ph type="title"/>
          </p:nvPr>
        </p:nvSpPr>
        <p:spPr>
          <a:xfrm>
            <a:off x="383866" y="615757"/>
            <a:ext cx="8739609" cy="60344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4826000" y="-69413"/>
            <a:ext cx="2540000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>
                <a:solidFill>
                  <a:schemeClr val="bg1"/>
                </a:solidFill>
              </a:rPr>
              <a:t>Cornell University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6941E-5763-494E-A828-D00CE85332A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788EB-AED2-41D5-B4A1-562735C0AC4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63052-CF77-4E25-A54E-E9EF651AD9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431867" y="222253"/>
            <a:ext cx="2743200" cy="366183"/>
          </a:xfrm>
        </p:spPr>
        <p:txBody>
          <a:bodyPr/>
          <a:lstStyle>
            <a:lvl1pPr>
              <a:defRPr sz="2133" b="1"/>
            </a:lvl1pPr>
          </a:lstStyle>
          <a:p>
            <a:fld id="{D18BBA3C-BC02-4541-B141-B3BB290761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22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"/>
            <a:ext cx="12192000" cy="222251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81008" y="1447808"/>
            <a:ext cx="11571817" cy="39989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3"/>
          <p:cNvSpPr>
            <a:spLocks noGrp="1"/>
          </p:cNvSpPr>
          <p:nvPr>
            <p:ph type="title"/>
          </p:nvPr>
        </p:nvSpPr>
        <p:spPr>
          <a:xfrm>
            <a:off x="383866" y="615757"/>
            <a:ext cx="8739609" cy="60344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4826000" y="-69413"/>
            <a:ext cx="2540000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>
                <a:solidFill>
                  <a:schemeClr val="bg1"/>
                </a:solidFill>
              </a:rPr>
              <a:t>Cornell University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6941E-5763-494E-A828-D00CE85332A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788EB-AED2-41D5-B4A1-562735C0AC4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63052-CF77-4E25-A54E-E9EF651AD9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431867" y="222253"/>
            <a:ext cx="2743200" cy="366183"/>
          </a:xfrm>
        </p:spPr>
        <p:txBody>
          <a:bodyPr/>
          <a:lstStyle>
            <a:lvl1pPr>
              <a:defRPr sz="2133" b="1"/>
            </a:lvl1pPr>
          </a:lstStyle>
          <a:p>
            <a:fld id="{D18BBA3C-BC02-4541-B141-B3BB290761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81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"/>
            <a:ext cx="12192000" cy="222251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81008" y="1447808"/>
            <a:ext cx="11571817" cy="39989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3"/>
          <p:cNvSpPr>
            <a:spLocks noGrp="1"/>
          </p:cNvSpPr>
          <p:nvPr>
            <p:ph type="title"/>
          </p:nvPr>
        </p:nvSpPr>
        <p:spPr>
          <a:xfrm>
            <a:off x="383866" y="615757"/>
            <a:ext cx="8739609" cy="60344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4826000" y="-69413"/>
            <a:ext cx="2540000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>
                <a:solidFill>
                  <a:schemeClr val="bg1"/>
                </a:solidFill>
              </a:rPr>
              <a:t>Cornell University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6941E-5763-494E-A828-D00CE85332A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788EB-AED2-41D5-B4A1-562735C0AC4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63052-CF77-4E25-A54E-E9EF651AD9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431867" y="222253"/>
            <a:ext cx="2743200" cy="366183"/>
          </a:xfrm>
        </p:spPr>
        <p:txBody>
          <a:bodyPr/>
          <a:lstStyle>
            <a:lvl1pPr>
              <a:defRPr sz="2133" b="1"/>
            </a:lvl1pPr>
          </a:lstStyle>
          <a:p>
            <a:fld id="{D18BBA3C-BC02-4541-B141-B3BB290761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47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"/>
            <a:ext cx="12192000" cy="222251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81008" y="1447808"/>
            <a:ext cx="11571817" cy="39989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3"/>
          <p:cNvSpPr>
            <a:spLocks noGrp="1"/>
          </p:cNvSpPr>
          <p:nvPr>
            <p:ph type="title"/>
          </p:nvPr>
        </p:nvSpPr>
        <p:spPr>
          <a:xfrm>
            <a:off x="383866" y="615757"/>
            <a:ext cx="8739609" cy="60344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4826000" y="-69413"/>
            <a:ext cx="2540000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>
                <a:solidFill>
                  <a:schemeClr val="bg1"/>
                </a:solidFill>
              </a:rPr>
              <a:t>Cornell University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6941E-5763-494E-A828-D00CE85332A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788EB-AED2-41D5-B4A1-562735C0AC4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63052-CF77-4E25-A54E-E9EF651AD9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431867" y="222253"/>
            <a:ext cx="2743200" cy="366183"/>
          </a:xfrm>
        </p:spPr>
        <p:txBody>
          <a:bodyPr/>
          <a:lstStyle>
            <a:lvl1pPr>
              <a:defRPr sz="2133" b="1"/>
            </a:lvl1pPr>
          </a:lstStyle>
          <a:p>
            <a:fld id="{D18BBA3C-BC02-4541-B141-B3BB290761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72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1"/>
            <a:ext cx="12192000" cy="222251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5" y="450879"/>
            <a:ext cx="1858516" cy="1858516"/>
          </a:xfrm>
          <a:prstGeom prst="rect">
            <a:avLst/>
          </a:prstGeom>
        </p:spPr>
      </p:pic>
      <p:sp>
        <p:nvSpPr>
          <p:cNvPr id="7" name="Title 18"/>
          <p:cNvSpPr txBox="1">
            <a:spLocks/>
          </p:cNvSpPr>
          <p:nvPr userDrawn="1"/>
        </p:nvSpPr>
        <p:spPr>
          <a:xfrm>
            <a:off x="851603" y="4241800"/>
            <a:ext cx="9621328" cy="111760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algn="l" defTabSz="914377" rtl="0" eaLnBrk="1" latinLnBrk="0" hangingPunct="1">
              <a:spcBef>
                <a:spcPct val="0"/>
              </a:spcBef>
              <a:buNone/>
              <a:defRPr sz="3200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267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609600" y="2819301"/>
            <a:ext cx="10464800" cy="752473"/>
          </a:xfrm>
        </p:spPr>
        <p:txBody>
          <a:bodyPr anchor="t">
            <a:normAutofit/>
          </a:bodyPr>
          <a:lstStyle>
            <a:lvl1pPr algn="l">
              <a:defRPr sz="3733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09600" y="3802597"/>
            <a:ext cx="9448800" cy="1353609"/>
          </a:xfrm>
        </p:spPr>
        <p:txBody>
          <a:bodyPr anchor="t">
            <a:normAutofit/>
          </a:bodyPr>
          <a:lstStyle>
            <a:lvl1pPr marL="0" indent="0" algn="l">
              <a:buNone/>
              <a:defRPr sz="2667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70" indent="0" algn="ctr">
              <a:buNone/>
              <a:defRPr sz="2667"/>
            </a:lvl2pPr>
            <a:lvl3pPr marL="1219139" indent="0" algn="ctr">
              <a:buNone/>
              <a:defRPr sz="2400"/>
            </a:lvl3pPr>
            <a:lvl4pPr marL="1828709" indent="0" algn="ctr">
              <a:buNone/>
              <a:defRPr sz="2133"/>
            </a:lvl4pPr>
            <a:lvl5pPr marL="2438278" indent="0" algn="ctr">
              <a:buNone/>
              <a:defRPr sz="2133"/>
            </a:lvl5pPr>
            <a:lvl6pPr marL="3047848" indent="0" algn="ctr">
              <a:buNone/>
              <a:defRPr sz="2133"/>
            </a:lvl6pPr>
            <a:lvl7pPr marL="3657417" indent="0" algn="ctr">
              <a:buNone/>
              <a:defRPr sz="2133"/>
            </a:lvl7pPr>
            <a:lvl8pPr marL="4266987" indent="0" algn="ctr">
              <a:buNone/>
              <a:defRPr sz="2133"/>
            </a:lvl8pPr>
            <a:lvl9pPr marL="4876557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711200" y="5726649"/>
            <a:ext cx="3657600" cy="486833"/>
          </a:xfrm>
          <a:prstGeom prst="rect">
            <a:avLst/>
          </a:prstGeom>
        </p:spPr>
        <p:txBody>
          <a:bodyPr anchor="t"/>
          <a:lstStyle>
            <a:lvl1pPr algn="l">
              <a:defRPr sz="1867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07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"/>
            <a:ext cx="12192000" cy="222251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81008" y="1447808"/>
            <a:ext cx="11571817" cy="39989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3"/>
          <p:cNvSpPr>
            <a:spLocks noGrp="1"/>
          </p:cNvSpPr>
          <p:nvPr>
            <p:ph type="title"/>
          </p:nvPr>
        </p:nvSpPr>
        <p:spPr>
          <a:xfrm>
            <a:off x="383866" y="615757"/>
            <a:ext cx="8739609" cy="60344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4826000" y="-69413"/>
            <a:ext cx="2540000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>
                <a:solidFill>
                  <a:schemeClr val="bg1"/>
                </a:solidFill>
              </a:rPr>
              <a:t>Cornell University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6941E-5763-494E-A828-D00CE85332A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788EB-AED2-41D5-B4A1-562735C0AC4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63052-CF77-4E25-A54E-E9EF651AD9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431867" y="222253"/>
            <a:ext cx="2743200" cy="366183"/>
          </a:xfrm>
        </p:spPr>
        <p:txBody>
          <a:bodyPr/>
          <a:lstStyle>
            <a:lvl1pPr>
              <a:defRPr sz="2133" b="1"/>
            </a:lvl1pPr>
          </a:lstStyle>
          <a:p>
            <a:fld id="{D18BBA3C-BC02-4541-B141-B3BB290761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3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12192000" cy="222251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584968" y="4756730"/>
            <a:ext cx="11011801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4267" dirty="0">
                <a:solidFill>
                  <a:schemeClr val="bg1"/>
                </a:solidFill>
                <a:latin typeface="Helvetica"/>
                <a:cs typeface="Helvetica"/>
              </a:rPr>
              <a:t>Photos, illustrations, graphics here.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6400807" y="1447800"/>
            <a:ext cx="5400676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83869" y="615757"/>
            <a:ext cx="8739609" cy="60344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85878" y="1447800"/>
            <a:ext cx="5811727" cy="4876800"/>
          </a:xfrm>
        </p:spPr>
        <p:txBody>
          <a:bodyPr numCol="1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826000" y="-69413"/>
            <a:ext cx="2540000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>
                <a:solidFill>
                  <a:schemeClr val="bg1"/>
                </a:solidFill>
              </a:rPr>
              <a:t>Cornell University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FE4803-1A9E-452B-8969-968E63C6522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0FF522-56A4-4D99-A65C-5A6579A52D8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B8C13-CF37-4739-AD74-5B98789ED3B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9448800" y="216865"/>
            <a:ext cx="2743200" cy="366183"/>
          </a:xfrm>
        </p:spPr>
        <p:txBody>
          <a:bodyPr/>
          <a:lstStyle>
            <a:lvl1pPr>
              <a:defRPr sz="2133" b="1"/>
            </a:lvl1pPr>
          </a:lstStyle>
          <a:p>
            <a:fld id="{D18BBA3C-BC02-4541-B141-B3BB290761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308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19A9A-AE55-4CD9-B2E7-D42CFB3C2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F0319-E564-4B60-8F2A-05DC4E7C4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C8824-241A-4F3D-B9C8-D43BA5694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DD69B-BF24-4A82-84FC-FFED402D2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C4192-978F-40F0-9BF7-27E587E52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218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32D4-A353-4C82-8F7E-FDEB7B4B9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4B6E7-6EFF-4F22-B53C-D6A8881AC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C9C51-5474-4A3C-948D-2ADBBC177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76976-1DAC-494E-890B-47D88CFF0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881DF-AC19-4114-9E6C-597497654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681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D0423-E3BE-41AB-8F64-01C715A02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4F713-678C-4758-9847-E24F63A47E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4B2AA0-08AF-423D-9F8F-C6F33E7BA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48D43-926B-44F4-BFA1-88244CDB7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EB6D5-AD3D-4781-9B12-A8E0270BA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12F3AA-84A8-49D1-BEFE-BAE7FC69D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992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2672D-E339-4239-9135-D691E40EF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DF1312-A3A8-48FE-B776-8AB203D75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F3D444-5385-42E7-8BB5-149184370E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3D4118-4EF6-4D04-98EF-BB691FAFD4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C1976C-2966-4AE5-9FC4-D2A934CA68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D77721-6230-4313-A2F6-A5A539CB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8A0987-B109-420A-96B2-785F8BCBD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C4123D-3BBF-4146-BB56-4D13290B0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D761B-E6DB-4F93-9177-ADC7DA5FD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43CA1E-E77F-4F64-B239-3231537D0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632F6D-727B-43BB-891C-E1090B7B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BED02F-9840-4E6D-B920-42C10066A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45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29D4C-4592-40B9-B177-D08D1C265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0FD12F-610B-49E1-B474-EA4210E43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5EDCE-7E6F-45BC-85BD-03D678E89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68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7F573-9C71-431F-A307-2A458C782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BE9C5-FEE8-4A61-BAD2-8584D694E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92BBE-4362-46FE-BB02-1B2B4187B0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0E1D0-D30E-47A4-9FEF-49D3083A3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06DE1-B9AD-4726-A069-B18AA22C3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AD0DF5-D70F-4DCE-8ED6-6389DC539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84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00887-30D3-42AE-B0E8-6785BDDEB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18B2B0-ADD3-407B-832E-BCC470B6BF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0074FF-37E3-4C43-ADEB-DB088AE09C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D45BD-70D3-4031-BAFF-1AE3E1610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55A32-49B9-45C1-A2E8-B70F98C35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E500AB-0325-47A8-802F-0CB9BACF0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999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118E11-A4C0-450B-8678-1CB352BE6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9CAA61-3AE7-4CF9-823F-4C5A74EB2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CE986-A82E-4481-95E5-C98AF2041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E211C-1FB2-4B68-9C2C-14918D1DB49B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A197E-8B98-4900-9D83-E0825BC084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03CA1-7DD7-4986-925B-4FC8A4FD08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C76DE-AA09-4A52-A334-90274A7C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994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C2995-0D29-4B96-9143-D1F1A09AA8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A6103-C5E5-4086-BBB5-5111E0A6B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E9E4E-7B11-4D82-BFE4-F0401E4F97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BBA3C-BC02-4541-B141-B3BB29076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52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08" rtl="0" eaLnBrk="1" latinLnBrk="0" hangingPunct="1">
        <a:spcBef>
          <a:spcPct val="0"/>
        </a:spcBef>
        <a:buNone/>
        <a:defRPr sz="4267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457165" indent="-457165" algn="l" defTabSz="1219108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accent2"/>
          </a:solidFill>
          <a:latin typeface="Arial" charset="0"/>
          <a:ea typeface="Arial" charset="0"/>
          <a:cs typeface="Arial" charset="0"/>
        </a:defRPr>
      </a:lvl1pPr>
      <a:lvl2pPr marL="990526" indent="-380973" algn="l" defTabSz="1219108" rtl="0" eaLnBrk="1" latinLnBrk="0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accent2"/>
          </a:solidFill>
          <a:latin typeface="Arial" charset="0"/>
          <a:ea typeface="Arial" charset="0"/>
          <a:cs typeface="Arial" charset="0"/>
        </a:defRPr>
      </a:lvl2pPr>
      <a:lvl3pPr marL="1523885" indent="-304778" algn="l" defTabSz="1219108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accent2"/>
          </a:solidFill>
          <a:latin typeface="Arial" charset="0"/>
          <a:ea typeface="Arial" charset="0"/>
          <a:cs typeface="Arial" charset="0"/>
        </a:defRPr>
      </a:lvl3pPr>
      <a:lvl4pPr marL="2133440" indent="-304778" algn="l" defTabSz="1219108" rtl="0" eaLnBrk="1" latinLnBrk="0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accent2"/>
          </a:solidFill>
          <a:latin typeface="Arial" charset="0"/>
          <a:ea typeface="Arial" charset="0"/>
          <a:cs typeface="Arial" charset="0"/>
        </a:defRPr>
      </a:lvl4pPr>
      <a:lvl5pPr marL="2742995" indent="-304778" algn="l" defTabSz="1219108" rtl="0" eaLnBrk="1" latinLnBrk="0" hangingPunct="1">
        <a:spcBef>
          <a:spcPct val="20000"/>
        </a:spcBef>
        <a:buFont typeface="Arial" panose="020B0604020202020204" pitchFamily="34" charset="0"/>
        <a:buChar char="»"/>
        <a:defRPr sz="3200" kern="1200">
          <a:solidFill>
            <a:schemeClr val="accent2"/>
          </a:solidFill>
          <a:latin typeface="Arial" charset="0"/>
          <a:ea typeface="Arial" charset="0"/>
          <a:cs typeface="Arial" charset="0"/>
        </a:defRPr>
      </a:lvl5pPr>
      <a:lvl6pPr marL="3352548" indent="-304778" algn="l" defTabSz="1219108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04" indent="-304778" algn="l" defTabSz="1219108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658" indent="-304778" algn="l" defTabSz="1219108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12" indent="-304778" algn="l" defTabSz="1219108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0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55" algn="l" defTabSz="121910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08" algn="l" defTabSz="121910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64" algn="l" defTabSz="121910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18" algn="l" defTabSz="121910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72" algn="l" defTabSz="121910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25" algn="l" defTabSz="121910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880" algn="l" defTabSz="121910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35" algn="l" defTabSz="121910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25A48-89EA-453A-B471-C275D48F58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3359" y="862463"/>
            <a:ext cx="10464800" cy="752473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solidFill>
                  <a:schemeClr val="accent3"/>
                </a:solidFill>
              </a:rPr>
              <a:t>Reliable diagnosis for pulmonary diseases</a:t>
            </a:r>
            <a:endParaRPr lang="en-US" sz="4000" dirty="0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B66973E8-3628-43EE-AD20-1C263EFC6B8E}"/>
              </a:ext>
            </a:extLst>
          </p:cNvPr>
          <p:cNvSpPr txBox="1">
            <a:spLocks/>
          </p:cNvSpPr>
          <p:nvPr/>
        </p:nvSpPr>
        <p:spPr>
          <a:xfrm>
            <a:off x="11785600" y="222253"/>
            <a:ext cx="389467" cy="36618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BA3C-BC02-4541-B141-B3BB29076188}" type="slidenum"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4D4F53"/>
                </a:solidFill>
                <a:effectLst/>
                <a:uLnTx/>
                <a:uFillTx/>
                <a:latin typeface="Times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4D4F53"/>
              </a:solidFill>
              <a:effectLst/>
              <a:uLnTx/>
              <a:uFillTx/>
              <a:latin typeface="Times"/>
              <a:ea typeface="+mn-ea"/>
              <a:cs typeface="+mn-cs"/>
            </a:endParaRPr>
          </a:p>
        </p:txBody>
      </p:sp>
      <p:pic>
        <p:nvPicPr>
          <p:cNvPr id="7" name="Picture 6" descr="A person with long hair&#10;&#10;Description automatically generated with medium confidence">
            <a:extLst>
              <a:ext uri="{FF2B5EF4-FFF2-40B4-BE49-F238E27FC236}">
                <a16:creationId xmlns:a16="http://schemas.microsoft.com/office/drawing/2014/main" id="{D83CA4D5-F7C3-4F04-880C-618125C8C2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694" y="4270259"/>
            <a:ext cx="2318173" cy="24893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E95E66-08FD-40AE-82FE-A4A71222AB02}"/>
              </a:ext>
            </a:extLst>
          </p:cNvPr>
          <p:cNvSpPr txBox="1"/>
          <p:nvPr/>
        </p:nvSpPr>
        <p:spPr>
          <a:xfrm>
            <a:off x="5024428" y="4723597"/>
            <a:ext cx="45805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"/>
                <a:ea typeface="+mn-ea"/>
                <a:cs typeface="+mn-cs"/>
              </a:rPr>
              <a:t>Zijing Zhang,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"/>
                <a:ea typeface="+mn-ea"/>
                <a:cs typeface="+mn-cs"/>
              </a:rPr>
              <a:t>PhD Candidate,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"/>
                <a:ea typeface="+mn-ea"/>
                <a:cs typeface="+mn-cs"/>
              </a:rPr>
              <a:t>2019-Expected May 2023,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"/>
                <a:ea typeface="+mn-ea"/>
                <a:cs typeface="+mn-cs"/>
              </a:rPr>
              <a:t>School of Electrical and Computer Engineering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"/>
                <a:ea typeface="+mn-ea"/>
                <a:cs typeface="+mn-cs"/>
              </a:rPr>
              <a:t>Cornell University, Ithaca, 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42DA72-D40E-4A54-ABBA-57778E36839D}"/>
              </a:ext>
            </a:extLst>
          </p:cNvPr>
          <p:cNvSpPr txBox="1"/>
          <p:nvPr/>
        </p:nvSpPr>
        <p:spPr>
          <a:xfrm>
            <a:off x="3066496" y="1638711"/>
            <a:ext cx="620105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Objective scoring of physiologically-induced dyspnea</a:t>
            </a:r>
          </a:p>
        </p:txBody>
      </p:sp>
    </p:spTree>
    <p:extLst>
      <p:ext uri="{BB962C8B-B14F-4D97-AF65-F5344CB8AC3E}">
        <p14:creationId xmlns:p14="http://schemas.microsoft.com/office/powerpoint/2010/main" val="57550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AA3A34-BB28-40D8-AEE9-F1EF9F082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5707" y="769922"/>
            <a:ext cx="12832633" cy="727785"/>
          </a:xfrm>
        </p:spPr>
        <p:txBody>
          <a:bodyPr>
            <a:noAutofit/>
          </a:bodyPr>
          <a:lstStyle/>
          <a:p>
            <a:pPr algn="ctr"/>
            <a:r>
              <a:rPr lang="en-US" sz="3733" dirty="0"/>
              <a:t>Objective scoring of physiologically-induced dyspnea </a:t>
            </a:r>
            <a:br>
              <a:rPr lang="en-US" sz="3867" dirty="0"/>
            </a:br>
            <a:br>
              <a:rPr lang="en-US" sz="3867" dirty="0"/>
            </a:br>
            <a:endParaRPr lang="en-US" sz="3867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669FD2-D6B6-4314-8D67-90D5E79D6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18BBA3C-BC02-4541-B141-B3BB29076188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B2E276-C9B0-43C1-8233-EE98B3930FBB}"/>
              </a:ext>
            </a:extLst>
          </p:cNvPr>
          <p:cNvPicPr/>
          <p:nvPr/>
        </p:nvPicPr>
        <p:blipFill rotWithShape="1">
          <a:blip r:embed="rId3"/>
          <a:srcRect l="11943" t="34801" r="46057" b="20755"/>
          <a:stretch/>
        </p:blipFill>
        <p:spPr bwMode="auto">
          <a:xfrm>
            <a:off x="6487168" y="2214487"/>
            <a:ext cx="5108341" cy="24611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A picture containing text, indoor, person, person&#10;&#10;Description automatically generated">
            <a:extLst>
              <a:ext uri="{FF2B5EF4-FFF2-40B4-BE49-F238E27FC236}">
                <a16:creationId xmlns:a16="http://schemas.microsoft.com/office/drawing/2014/main" id="{86150257-C4DA-46AB-BD59-428DF525584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36" y="1295400"/>
            <a:ext cx="4196065" cy="27999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0363D8-2230-4114-BAAD-E5B05A7D4398}"/>
              </a:ext>
            </a:extLst>
          </p:cNvPr>
          <p:cNvSpPr txBox="1"/>
          <p:nvPr/>
        </p:nvSpPr>
        <p:spPr>
          <a:xfrm>
            <a:off x="492768" y="5496007"/>
            <a:ext cx="5994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Chronic dyspnea due to COPD, asthma, lung diseases.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DCEECA-5037-4025-A40E-26107642D101}"/>
              </a:ext>
            </a:extLst>
          </p:cNvPr>
          <p:cNvSpPr txBox="1"/>
          <p:nvPr/>
        </p:nvSpPr>
        <p:spPr>
          <a:xfrm>
            <a:off x="492768" y="4867851"/>
            <a:ext cx="6212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Dyspnea : shortness or difficulty of breathing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67DDB3-CDA8-481E-B5F3-783874F28E92}"/>
              </a:ext>
            </a:extLst>
          </p:cNvPr>
          <p:cNvSpPr txBox="1"/>
          <p:nvPr/>
        </p:nvSpPr>
        <p:spPr>
          <a:xfrm>
            <a:off x="6708776" y="1353051"/>
            <a:ext cx="5356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Dyspnea usually self-reported by </a:t>
            </a:r>
          </a:p>
          <a:p>
            <a:r>
              <a:rPr lang="en-US" sz="2400" dirty="0"/>
              <a:t>Borg scale 0-10: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5A2AAB8-204E-48B0-A74B-E8EDE5C6BAD3}"/>
              </a:ext>
            </a:extLst>
          </p:cNvPr>
          <p:cNvGrpSpPr/>
          <p:nvPr/>
        </p:nvGrpSpPr>
        <p:grpSpPr>
          <a:xfrm>
            <a:off x="8260116" y="4953996"/>
            <a:ext cx="3213005" cy="1459736"/>
            <a:chOff x="6195087" y="3715497"/>
            <a:chExt cx="2409754" cy="1094802"/>
          </a:xfrm>
        </p:grpSpPr>
        <p:sp>
          <p:nvSpPr>
            <p:cNvPr id="14" name="Thought Bubble: Cloud 13">
              <a:extLst>
                <a:ext uri="{FF2B5EF4-FFF2-40B4-BE49-F238E27FC236}">
                  <a16:creationId xmlns:a16="http://schemas.microsoft.com/office/drawing/2014/main" id="{16F729D1-9F3F-49CD-9B50-A1CB85697E69}"/>
                </a:ext>
              </a:extLst>
            </p:cNvPr>
            <p:cNvSpPr/>
            <p:nvPr/>
          </p:nvSpPr>
          <p:spPr>
            <a:xfrm rot="10951099">
              <a:off x="6195087" y="3715497"/>
              <a:ext cx="2409754" cy="1094802"/>
            </a:xfrm>
            <a:prstGeom prst="cloudCallou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0D32255-1A4E-438B-9179-599D9E70544E}"/>
                </a:ext>
              </a:extLst>
            </p:cNvPr>
            <p:cNvSpPr txBox="1"/>
            <p:nvPr/>
          </p:nvSpPr>
          <p:spPr>
            <a:xfrm>
              <a:off x="6771172" y="3975806"/>
              <a:ext cx="1600200" cy="6232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/>
                <a:t>Subjective and </a:t>
              </a:r>
            </a:p>
            <a:p>
              <a:r>
                <a:rPr lang="en-US" sz="2400" dirty="0"/>
                <a:t>Problematic ??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739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AA3A34-BB28-40D8-AEE9-F1EF9F082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333" y="588435"/>
            <a:ext cx="11503335" cy="603443"/>
          </a:xfrm>
        </p:spPr>
        <p:txBody>
          <a:bodyPr>
            <a:normAutofit fontScale="90000"/>
          </a:bodyPr>
          <a:lstStyle/>
          <a:p>
            <a:r>
              <a:rPr lang="en-US" sz="4133" dirty="0"/>
              <a:t>Experimental Setup</a:t>
            </a:r>
            <a:br>
              <a:rPr lang="en-US" sz="4267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669FD2-D6B6-4314-8D67-90D5E79D6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18BBA3C-BC02-4541-B141-B3BB29076188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51585D-BE0A-4A7A-BEB3-2E7B25A8E30F}"/>
              </a:ext>
            </a:extLst>
          </p:cNvPr>
          <p:cNvPicPr/>
          <p:nvPr/>
        </p:nvPicPr>
        <p:blipFill rotWithShape="1">
          <a:blip r:embed="rId3"/>
          <a:srcRect l="7763" t="3557" r="48307" b="34488"/>
          <a:stretch/>
        </p:blipFill>
        <p:spPr bwMode="auto">
          <a:xfrm>
            <a:off x="812800" y="990601"/>
            <a:ext cx="4955800" cy="56766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213F136-20B4-49FE-A94F-71FFDA98DB34}"/>
              </a:ext>
            </a:extLst>
          </p:cNvPr>
          <p:cNvSpPr txBox="1"/>
          <p:nvPr/>
        </p:nvSpPr>
        <p:spPr>
          <a:xfrm>
            <a:off x="6095999" y="1191877"/>
            <a:ext cx="60790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 wearable RF sensors &amp; </a:t>
            </a:r>
          </a:p>
          <a:p>
            <a:r>
              <a:rPr lang="en-US" sz="2400" dirty="0"/>
              <a:t>2 invisible RF sensors integrated to chair</a:t>
            </a:r>
          </a:p>
          <a:p>
            <a:r>
              <a:rPr lang="en-US" sz="2400" dirty="0"/>
              <a:t>On thorax and abdomen position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97D7C2-59AF-4D0C-8D74-05F1CCA710ED}"/>
              </a:ext>
            </a:extLst>
          </p:cNvPr>
          <p:cNvSpPr txBox="1"/>
          <p:nvPr/>
        </p:nvSpPr>
        <p:spPr>
          <a:xfrm>
            <a:off x="6299200" y="2819400"/>
            <a:ext cx="5486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Simulate dyspnea on healthy subject (N=32) by: </a:t>
            </a:r>
          </a:p>
          <a:p>
            <a:pPr marL="457189" indent="-457189">
              <a:buAutoNum type="arabicPeriod"/>
            </a:pPr>
            <a:r>
              <a:rPr lang="en-US" sz="2400" dirty="0"/>
              <a:t>10 mins exercise </a:t>
            </a:r>
          </a:p>
          <a:p>
            <a:pPr marL="457189" indent="-457189">
              <a:buAutoNum type="arabicPeriod"/>
            </a:pPr>
            <a:r>
              <a:rPr lang="en-US" sz="2400" dirty="0"/>
              <a:t>Wear thick facemask</a:t>
            </a:r>
          </a:p>
          <a:p>
            <a:endParaRPr lang="en-US" sz="2400" dirty="0"/>
          </a:p>
          <a:p>
            <a:r>
              <a:rPr lang="en-US" sz="2400" dirty="0"/>
              <a:t>Self reported dyspnea score for each routine is collected.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9163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436FB9-0CA6-4ED9-B1E2-BBF0D0A067A6}"/>
              </a:ext>
            </a:extLst>
          </p:cNvPr>
          <p:cNvSpPr txBox="1"/>
          <p:nvPr/>
        </p:nvSpPr>
        <p:spPr>
          <a:xfrm>
            <a:off x="938576" y="5638163"/>
            <a:ext cx="98771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An example of NCS respiratory waveforms during the study protocol. The illustration period is truncated from 10 to 90 s of each routine. Green curves indicate absence of dyspnea, and red curves indicate some degrees of dyspnea.</a:t>
            </a:r>
          </a:p>
          <a:p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76C0F16-A5D3-4950-ADD8-B41CE7282569}"/>
              </a:ext>
            </a:extLst>
          </p:cNvPr>
          <p:cNvGrpSpPr/>
          <p:nvPr/>
        </p:nvGrpSpPr>
        <p:grpSpPr>
          <a:xfrm>
            <a:off x="1393695" y="619672"/>
            <a:ext cx="11039594" cy="4536630"/>
            <a:chOff x="1384817" y="320652"/>
            <a:chExt cx="11039594" cy="4536630"/>
          </a:xfrm>
        </p:grpSpPr>
        <p:pic>
          <p:nvPicPr>
            <p:cNvPr id="4" name="Picture 3" descr="A screenshot of a computer&#10;&#10;Description automatically generated with low confidence">
              <a:extLst>
                <a:ext uri="{FF2B5EF4-FFF2-40B4-BE49-F238E27FC236}">
                  <a16:creationId xmlns:a16="http://schemas.microsoft.com/office/drawing/2014/main" id="{31C3D18F-4853-477B-A52E-7ADE0F694164}"/>
                </a:ext>
              </a:extLst>
            </p:cNvPr>
            <p:cNvPicPr/>
            <p:nvPr/>
          </p:nvPicPr>
          <p:blipFill>
            <a:blip r:embed="rId2"/>
            <a:srcRect t="4749" b="4749"/>
            <a:stretch>
              <a:fillRect/>
            </a:stretch>
          </p:blipFill>
          <p:spPr bwMode="auto">
            <a:xfrm>
              <a:off x="1384817" y="320652"/>
              <a:ext cx="7761515" cy="453663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6C871F9-E249-4201-8A60-8B564D348A25}"/>
                </a:ext>
              </a:extLst>
            </p:cNvPr>
            <p:cNvSpPr txBox="1"/>
            <p:nvPr/>
          </p:nvSpPr>
          <p:spPr>
            <a:xfrm>
              <a:off x="5737194" y="1129229"/>
              <a:ext cx="60945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Normal breathing with a facemask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C452B06-3BB8-44AC-843F-2BFBE2FDA97E}"/>
                </a:ext>
              </a:extLst>
            </p:cNvPr>
            <p:cNvSpPr txBox="1"/>
            <p:nvPr/>
          </p:nvSpPr>
          <p:spPr>
            <a:xfrm>
              <a:off x="5868253" y="2008118"/>
              <a:ext cx="655615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Normal breathing after physical exertion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501F8DC-DFFC-4E63-BAAE-5C85F087F574}"/>
                </a:ext>
              </a:extLst>
            </p:cNvPr>
            <p:cNvSpPr txBox="1"/>
            <p:nvPr/>
          </p:nvSpPr>
          <p:spPr>
            <a:xfrm>
              <a:off x="6846903" y="2887007"/>
              <a:ext cx="26166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Breathing exercise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B2D5656-BF8A-42E0-9600-F88901EE7633}"/>
                </a:ext>
              </a:extLst>
            </p:cNvPr>
            <p:cNvSpPr txBox="1"/>
            <p:nvPr/>
          </p:nvSpPr>
          <p:spPr>
            <a:xfrm>
              <a:off x="5721771" y="3765262"/>
              <a:ext cx="670264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Breathing exercise after physical exertion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4865B2A-3590-499A-9153-4C7D2B42756F}"/>
              </a:ext>
            </a:extLst>
          </p:cNvPr>
          <p:cNvSpPr txBox="1"/>
          <p:nvPr/>
        </p:nvSpPr>
        <p:spPr>
          <a:xfrm>
            <a:off x="7033333" y="515023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Normal breathing</a:t>
            </a:r>
          </a:p>
        </p:txBody>
      </p:sp>
    </p:spTree>
    <p:extLst>
      <p:ext uri="{BB962C8B-B14F-4D97-AF65-F5344CB8AC3E}">
        <p14:creationId xmlns:p14="http://schemas.microsoft.com/office/powerpoint/2010/main" val="317318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AA3A34-BB28-40D8-AEE9-F1EF9F082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333" y="588435"/>
            <a:ext cx="11503335" cy="603443"/>
          </a:xfrm>
        </p:spPr>
        <p:txBody>
          <a:bodyPr>
            <a:normAutofit fontScale="90000"/>
          </a:bodyPr>
          <a:lstStyle/>
          <a:p>
            <a:r>
              <a:rPr lang="en-US" sz="4267" dirty="0"/>
              <a:t>Signal processing and Machine Learning model </a:t>
            </a:r>
            <a:br>
              <a:rPr lang="en-US" sz="4267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669FD2-D6B6-4314-8D67-90D5E79D6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18BBA3C-BC02-4541-B141-B3BB29076188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F914FB-B91E-46DF-AF06-4B19D54932B4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61" t="12165" r="36522" b="42213"/>
          <a:stretch/>
        </p:blipFill>
        <p:spPr>
          <a:xfrm>
            <a:off x="99044" y="1624460"/>
            <a:ext cx="5978009" cy="30499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F7A663-7366-44FF-B3E5-48EC75304427}"/>
              </a:ext>
            </a:extLst>
          </p:cNvPr>
          <p:cNvSpPr txBox="1"/>
          <p:nvPr/>
        </p:nvSpPr>
        <p:spPr>
          <a:xfrm>
            <a:off x="711200" y="1119845"/>
            <a:ext cx="497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 Extract respiratory parameters 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from waveforms</a:t>
            </a:r>
            <a:endParaRPr lang="en-US" sz="24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2AB81FD-2D90-4B31-ABD3-1C635F96597C}"/>
              </a:ext>
            </a:extLst>
          </p:cNvPr>
          <p:cNvGraphicFramePr>
            <a:graphicFrameLocks noGrp="1"/>
          </p:cNvGraphicFramePr>
          <p:nvPr/>
        </p:nvGraphicFramePr>
        <p:xfrm>
          <a:off x="6329041" y="1981619"/>
          <a:ext cx="5813799" cy="239108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71877">
                  <a:extLst>
                    <a:ext uri="{9D8B030D-6E8A-4147-A177-3AD203B41FA5}">
                      <a16:colId xmlns:a16="http://schemas.microsoft.com/office/drawing/2014/main" val="2983219656"/>
                    </a:ext>
                  </a:extLst>
                </a:gridCol>
                <a:gridCol w="985391">
                  <a:extLst>
                    <a:ext uri="{9D8B030D-6E8A-4147-A177-3AD203B41FA5}">
                      <a16:colId xmlns:a16="http://schemas.microsoft.com/office/drawing/2014/main" val="1158488907"/>
                    </a:ext>
                  </a:extLst>
                </a:gridCol>
                <a:gridCol w="1182467">
                  <a:extLst>
                    <a:ext uri="{9D8B030D-6E8A-4147-A177-3AD203B41FA5}">
                      <a16:colId xmlns:a16="http://schemas.microsoft.com/office/drawing/2014/main" val="1077912338"/>
                    </a:ext>
                  </a:extLst>
                </a:gridCol>
                <a:gridCol w="985391">
                  <a:extLst>
                    <a:ext uri="{9D8B030D-6E8A-4147-A177-3AD203B41FA5}">
                      <a16:colId xmlns:a16="http://schemas.microsoft.com/office/drawing/2014/main" val="510027722"/>
                    </a:ext>
                  </a:extLst>
                </a:gridCol>
                <a:gridCol w="988673">
                  <a:extLst>
                    <a:ext uri="{9D8B030D-6E8A-4147-A177-3AD203B41FA5}">
                      <a16:colId xmlns:a16="http://schemas.microsoft.com/office/drawing/2014/main" val="4123746263"/>
                    </a:ext>
                  </a:extLst>
                </a:gridCol>
              </a:tblGrid>
              <a:tr h="78125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 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Breath rate (BPM)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Peak-to-peak (a.u.)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Inhalation interval (s)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Exhalation interval (s)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extLst>
                  <a:ext uri="{0D108BD9-81ED-4DB2-BD59-A6C34878D82A}">
                    <a16:rowId xmlns:a16="http://schemas.microsoft.com/office/drawing/2014/main" val="2370190764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Coefficient of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variation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</a:rPr>
                        <a:t>CoV</a:t>
                      </a:r>
                      <a:r>
                        <a:rPr lang="en-US" sz="1600" baseline="-25000" dirty="0" err="1">
                          <a:effectLst/>
                        </a:rPr>
                        <a:t>BR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</a:rPr>
                        <a:t>CoV</a:t>
                      </a:r>
                      <a:r>
                        <a:rPr lang="en-US" sz="1600" baseline="-25000" dirty="0" err="1">
                          <a:effectLst/>
                        </a:rPr>
                        <a:t>PP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CoV</a:t>
                      </a:r>
                      <a:r>
                        <a:rPr lang="en-US" sz="1600" baseline="-25000">
                          <a:effectLst/>
                        </a:rPr>
                        <a:t>IN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</a:rPr>
                        <a:t>CoV</a:t>
                      </a:r>
                      <a:r>
                        <a:rPr lang="en-US" sz="1600" baseline="-25000" dirty="0" err="1">
                          <a:effectLst/>
                        </a:rPr>
                        <a:t>EX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extLst>
                  <a:ext uri="{0D108BD9-81ED-4DB2-BD59-A6C34878D82A}">
                    <a16:rowId xmlns:a16="http://schemas.microsoft.com/office/drawing/2014/main" val="4148567125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Mean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µ</a:t>
                      </a:r>
                      <a:r>
                        <a:rPr lang="en-US" sz="1600" baseline="-25000" dirty="0">
                          <a:effectLst/>
                        </a:rPr>
                        <a:t>BR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 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µ</a:t>
                      </a:r>
                      <a:r>
                        <a:rPr lang="en-US" sz="1600" baseline="-25000">
                          <a:effectLst/>
                        </a:rPr>
                        <a:t>IN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µ</a:t>
                      </a:r>
                      <a:r>
                        <a:rPr lang="en-US" sz="1600" baseline="-25000">
                          <a:effectLst/>
                        </a:rPr>
                        <a:t>EX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extLst>
                  <a:ext uri="{0D108BD9-81ED-4DB2-BD59-A6C34878D82A}">
                    <a16:rowId xmlns:a16="http://schemas.microsoft.com/office/drawing/2014/main" val="734132617"/>
                  </a:ext>
                </a:extLst>
              </a:tr>
              <a:tr h="39062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Autocorrelation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R1</a:t>
                      </a:r>
                      <a:r>
                        <a:rPr lang="en-US" sz="1600" baseline="-25000">
                          <a:effectLst/>
                        </a:rPr>
                        <a:t>BR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R1</a:t>
                      </a:r>
                      <a:r>
                        <a:rPr lang="en-US" sz="1600" baseline="-25000">
                          <a:effectLst/>
                        </a:rPr>
                        <a:t>PP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R1</a:t>
                      </a:r>
                      <a:r>
                        <a:rPr lang="en-US" sz="1600" baseline="-25000" dirty="0">
                          <a:effectLst/>
                        </a:rPr>
                        <a:t>IN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R1</a:t>
                      </a:r>
                      <a:r>
                        <a:rPr lang="en-US" sz="1600" baseline="-25000">
                          <a:effectLst/>
                        </a:rPr>
                        <a:t>EX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extLst>
                  <a:ext uri="{0D108BD9-81ED-4DB2-BD59-A6C34878D82A}">
                    <a16:rowId xmlns:a16="http://schemas.microsoft.com/office/drawing/2014/main" val="502251183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Successive differences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R2</a:t>
                      </a:r>
                      <a:r>
                        <a:rPr lang="en-US" sz="1600" baseline="-25000">
                          <a:effectLst/>
                        </a:rPr>
                        <a:t>BR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R2</a:t>
                      </a:r>
                      <a:r>
                        <a:rPr lang="en-US" sz="1600" baseline="-25000">
                          <a:effectLst/>
                        </a:rPr>
                        <a:t>PP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R2</a:t>
                      </a:r>
                      <a:r>
                        <a:rPr lang="en-US" sz="1600" baseline="-25000" dirty="0">
                          <a:effectLst/>
                        </a:rPr>
                        <a:t>IN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R2</a:t>
                      </a:r>
                      <a:r>
                        <a:rPr lang="en-US" sz="1600" baseline="-25000" dirty="0">
                          <a:effectLst/>
                        </a:rPr>
                        <a:t>EX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24553" marR="24553" marT="0" marB="0" anchor="ctr"/>
                </a:tc>
                <a:extLst>
                  <a:ext uri="{0D108BD9-81ED-4DB2-BD59-A6C34878D82A}">
                    <a16:rowId xmlns:a16="http://schemas.microsoft.com/office/drawing/2014/main" val="1119860187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E06E69DA-AB62-4760-8AFB-746C1167F1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5200" y="1056979"/>
            <a:ext cx="4052869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21920" tIns="60960" rIns="121920" bIns="60960" numCol="1" anchor="ctr" anchorCtr="0" compatLnSpc="1">
            <a:prstTxWarp prst="textNoShape">
              <a:avLst/>
            </a:prstTxWarp>
            <a:spAutoFit/>
          </a:bodyPr>
          <a:lstStyle/>
          <a:p>
            <a:pPr defTabSz="121917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2. Respiratory features (n=15) </a:t>
            </a:r>
          </a:p>
          <a:p>
            <a:pPr defTabSz="121917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from respiratory parameters.</a:t>
            </a:r>
            <a:endParaRPr lang="en-US" altLang="en-US" sz="2400" dirty="0"/>
          </a:p>
          <a:p>
            <a:pPr defTabSz="121917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478C327B-4CE7-4115-BD43-ECC490B98B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6000" y="4563827"/>
            <a:ext cx="4673600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21920" tIns="60960" rIns="121920" bIns="60960" numCol="1" anchor="ctr" anchorCtr="0" compatLnSpc="1">
            <a:prstTxWarp prst="textNoShape">
              <a:avLst/>
            </a:prstTxWarp>
            <a:spAutoFit/>
          </a:bodyPr>
          <a:lstStyle/>
          <a:p>
            <a:pPr defTabSz="121917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 ML Model for dyspnea scoring </a:t>
            </a:r>
          </a:p>
          <a:p>
            <a:pPr defTabSz="121917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5A32C59-F157-4A02-AE73-9C3FA8443495}"/>
                  </a:ext>
                </a:extLst>
              </p:cNvPr>
              <p:cNvSpPr txBox="1"/>
              <p:nvPr/>
            </p:nvSpPr>
            <p:spPr>
              <a:xfrm>
                <a:off x="914400" y="4969065"/>
                <a:ext cx="7416800" cy="17868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133" dirty="0"/>
                  <a:t>Input features: Respiratory features </a:t>
                </a:r>
              </a:p>
              <a:p>
                <a:r>
                  <a:rPr lang="en-US" sz="2133" dirty="0"/>
                  <a:t>Ground truth Label: Self-reported dyspnea score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33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33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133" i="1">
                            <a:latin typeface="Cambria Math" panose="02040503050406030204" pitchFamily="18" charset="0"/>
                          </a:rPr>
                          <m:t>𝑠𝑒𝑙𝑓</m:t>
                        </m:r>
                      </m:sub>
                    </m:sSub>
                  </m:oMath>
                </a14:m>
                <a:endParaRPr lang="en-US" sz="2133" dirty="0"/>
              </a:p>
              <a:p>
                <a:r>
                  <a:rPr lang="en-US" sz="2133" dirty="0"/>
                  <a:t>Model: Random forest regressor</a:t>
                </a:r>
              </a:p>
              <a:p>
                <a:endParaRPr lang="en-US" sz="2133" dirty="0"/>
              </a:p>
              <a:p>
                <a:r>
                  <a:rPr lang="en-US" sz="2133" dirty="0"/>
                  <a:t>Output: predicted objective dyspnea score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33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33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133" i="1">
                            <a:latin typeface="Cambria Math" panose="02040503050406030204" pitchFamily="18" charset="0"/>
                          </a:rPr>
                          <m:t>𝑜𝑏𝑗</m:t>
                        </m:r>
                      </m:sub>
                    </m:sSub>
                    <m:r>
                      <a:rPr lang="en-US" sz="2133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133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5A32C59-F157-4A02-AE73-9C3FA84434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4969065"/>
                <a:ext cx="7416800" cy="1786836"/>
              </a:xfrm>
              <a:prstGeom prst="rect">
                <a:avLst/>
              </a:prstGeom>
              <a:blipFill>
                <a:blip r:embed="rId4"/>
                <a:stretch>
                  <a:fillRect l="-986" t="-1706" b="-4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52C0331-4B91-46B9-8665-5DD0FFBBFC6F}"/>
                  </a:ext>
                </a:extLst>
              </p:cNvPr>
              <p:cNvSpPr txBox="1"/>
              <p:nvPr/>
            </p:nvSpPr>
            <p:spPr>
              <a:xfrm>
                <a:off x="6604000" y="5404483"/>
                <a:ext cx="6110747" cy="8630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dirty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Accuracy</m:t>
                      </m:r>
                      <m:r>
                        <m:rPr>
                          <m:nor/>
                        </m:rPr>
                        <a:rPr lang="en-US" sz="2400" i="1" dirty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: </m:t>
                      </m:r>
                      <m:r>
                        <m:rPr>
                          <m:nor/>
                        </m:rPr>
                        <a:rPr lang="en-US" sz="2400" i="1" dirty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𝜂</m:t>
                      </m:r>
                      <m:r>
                        <a:rPr lang="en-US" sz="240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lang="en-US" sz="24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𝑜𝑏𝑗</m:t>
                                  </m:r>
                                </m:sub>
                              </m:sSub>
                              <m:r>
                                <a:rPr lang="en-US" sz="2400">
                                  <a:latin typeface="Cambria Math" panose="02040503050406030204" pitchFamily="18" charset="0"/>
                                </a:rPr>
                                <m:t> − 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𝑠𝑒𝑙𝑓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52C0331-4B91-46B9-8665-5DD0FFBBFC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4000" y="5404483"/>
                <a:ext cx="6110747" cy="86305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8713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FD43CC-2741-48E1-BC26-9965F18EC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003" y="279400"/>
            <a:ext cx="9049007" cy="771971"/>
          </a:xfrm>
        </p:spPr>
        <p:txBody>
          <a:bodyPr>
            <a:normAutofit/>
          </a:bodyPr>
          <a:lstStyle/>
          <a:p>
            <a:r>
              <a:rPr lang="en-US" sz="3733" dirty="0">
                <a:ea typeface="SimSun" panose="02010600030101010101" pitchFamily="2" charset="-122"/>
              </a:rPr>
              <a:t>Prediction accuracy for dyspnea score</a:t>
            </a:r>
            <a:endParaRPr lang="en-US" sz="5867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76A23F-C4FB-4F83-B6D2-B030CCE902D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18BBA3C-BC02-4541-B141-B3BB29076188}" type="slidenum">
              <a:rPr lang="en-US" smtClean="0"/>
              <a:pPr/>
              <a:t>6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E47E3CF-D706-4837-A9E4-EE53C05B0AE2}"/>
              </a:ext>
            </a:extLst>
          </p:cNvPr>
          <p:cNvGraphicFramePr>
            <a:graphicFrameLocks noGrp="1"/>
          </p:cNvGraphicFramePr>
          <p:nvPr/>
        </p:nvGraphicFramePr>
        <p:xfrm>
          <a:off x="387785" y="1244601"/>
          <a:ext cx="5349483" cy="47013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856699310"/>
                    </a:ext>
                  </a:extLst>
                </a:gridCol>
                <a:gridCol w="2606283">
                  <a:extLst>
                    <a:ext uri="{9D8B030D-6E8A-4147-A177-3AD203B41FA5}">
                      <a16:colId xmlns:a16="http://schemas.microsoft.com/office/drawing/2014/main" val="2663886903"/>
                    </a:ext>
                  </a:extLst>
                </a:gridCol>
              </a:tblGrid>
              <a:tr h="614243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Data set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8569" marR="385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NCS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8569" marR="38569" marT="0" marB="0" anchor="ctr"/>
                </a:tc>
                <a:extLst>
                  <a:ext uri="{0D108BD9-81ED-4DB2-BD59-A6C34878D82A}">
                    <a16:rowId xmlns:a16="http://schemas.microsoft.com/office/drawing/2014/main" val="1640528230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Model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8569" marR="385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Random forest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8569" marR="38569" marT="0" marB="0" anchor="ctr"/>
                </a:tc>
                <a:extLst>
                  <a:ext uri="{0D108BD9-81ED-4DB2-BD59-A6C34878D82A}">
                    <a16:rowId xmlns:a16="http://schemas.microsoft.com/office/drawing/2014/main" val="2149487967"/>
                  </a:ext>
                </a:extLst>
              </a:tr>
              <a:tr h="97536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Feature importance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i="1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  <a:sym typeface="Symbol" panose="05050102010706020507" pitchFamily="18" charset="2"/>
                        </a:rPr>
                        <a:t></a:t>
                      </a:r>
                      <a:r>
                        <a:rPr lang="en-US" sz="2100" i="1" baseline="-250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BR</a:t>
                      </a:r>
                      <a:r>
                        <a:rPr lang="en-US" sz="21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=40.2%</a:t>
                      </a:r>
                    </a:p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i="1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R2</a:t>
                      </a:r>
                      <a:r>
                        <a:rPr lang="en-US" sz="2100" i="1" baseline="-250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BR</a:t>
                      </a:r>
                      <a:r>
                        <a:rPr lang="en-US" sz="21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=15.1%</a:t>
                      </a:r>
                    </a:p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i="1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R2</a:t>
                      </a:r>
                      <a:r>
                        <a:rPr lang="en-US" sz="2100" i="1" baseline="-250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EX</a:t>
                      </a:r>
                      <a:r>
                        <a:rPr lang="en-US" sz="21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=7.5%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171751429"/>
                  </a:ext>
                </a:extLst>
              </a:tr>
              <a:tr h="97536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Mean </a:t>
                      </a:r>
                      <a:r>
                        <a:rPr lang="en-US" sz="2100" dirty="0">
                          <a:effectLst/>
                          <a:sym typeface="Symbol" panose="05050102010706020507" pitchFamily="18" charset="2"/>
                        </a:rPr>
                        <a:t></a:t>
                      </a:r>
                      <a:r>
                        <a:rPr lang="en-US" sz="2100" dirty="0">
                          <a:effectLst/>
                        </a:rPr>
                        <a:t> by </a:t>
                      </a: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k-fold </a:t>
                      </a: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cross-validation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8569" marR="385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0.866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8569" marR="38569" marT="0" marB="0" anchor="ctr"/>
                </a:tc>
                <a:extLst>
                  <a:ext uri="{0D108BD9-81ED-4DB2-BD59-A6C34878D82A}">
                    <a16:rowId xmlns:a16="http://schemas.microsoft.com/office/drawing/2014/main" val="1346494650"/>
                  </a:ext>
                </a:extLst>
              </a:tr>
              <a:tr h="130048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Mean </a:t>
                      </a:r>
                      <a:r>
                        <a:rPr lang="en-US" sz="2100">
                          <a:effectLst/>
                          <a:sym typeface="Symbol" panose="05050102010706020507" pitchFamily="18" charset="2"/>
                        </a:rPr>
                        <a:t></a:t>
                      </a:r>
                      <a:r>
                        <a:rPr lang="en-US" sz="2100">
                          <a:effectLst/>
                        </a:rPr>
                        <a:t> by </a:t>
                      </a: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leave-one-participant-out</a:t>
                      </a: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cross-validation</a:t>
                      </a:r>
                      <a:endParaRPr lang="en-US" sz="2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8569" marR="385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0.881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8569" marR="38569" marT="0" marB="0" anchor="ctr"/>
                </a:tc>
                <a:extLst>
                  <a:ext uri="{0D108BD9-81ED-4DB2-BD59-A6C34878D82A}">
                    <a16:rowId xmlns:a16="http://schemas.microsoft.com/office/drawing/2014/main" val="727045195"/>
                  </a:ext>
                </a:extLst>
              </a:tr>
              <a:tr h="51078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sym typeface="Symbol" panose="05050102010706020507" pitchFamily="18" charset="2"/>
                        </a:rPr>
                        <a:t></a:t>
                      </a:r>
                      <a:r>
                        <a:rPr lang="en-US" sz="2100">
                          <a:effectLst/>
                        </a:rPr>
                        <a:t> for testing data</a:t>
                      </a:r>
                      <a:endParaRPr lang="en-US" sz="2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8569" marR="385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0.907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38569" marR="38569" marT="0" marB="0" anchor="ctr"/>
                </a:tc>
                <a:extLst>
                  <a:ext uri="{0D108BD9-81ED-4DB2-BD59-A6C34878D82A}">
                    <a16:rowId xmlns:a16="http://schemas.microsoft.com/office/drawing/2014/main" val="304978190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A5FFF89-01AF-4D27-A705-C9E191239CED}"/>
              </a:ext>
            </a:extLst>
          </p:cNvPr>
          <p:cNvSpPr txBox="1"/>
          <p:nvPr/>
        </p:nvSpPr>
        <p:spPr>
          <a:xfrm>
            <a:off x="1422400" y="6061331"/>
            <a:ext cx="90490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ea typeface="SimSun" panose="02010600030101010101" pitchFamily="2" charset="-122"/>
              </a:rPr>
              <a:t>The method </a:t>
            </a:r>
            <a:r>
              <a:rPr lang="en-US" sz="2400" b="1" dirty="0"/>
              <a:t>formulates a baseline for clinical dyspnea assessment.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74F3421-AE49-AD7C-390B-73D7FDB62F4B}"/>
              </a:ext>
            </a:extLst>
          </p:cNvPr>
          <p:cNvGrpSpPr/>
          <p:nvPr/>
        </p:nvGrpSpPr>
        <p:grpSpPr>
          <a:xfrm>
            <a:off x="6251268" y="1101156"/>
            <a:ext cx="4907799" cy="4830597"/>
            <a:chOff x="6251268" y="1101156"/>
            <a:chExt cx="4907799" cy="4830597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5729200-D563-45B3-A1A2-07C95BDB47AA}"/>
                </a:ext>
              </a:extLst>
            </p:cNvPr>
            <p:cNvGrpSpPr/>
            <p:nvPr/>
          </p:nvGrpSpPr>
          <p:grpSpPr>
            <a:xfrm>
              <a:off x="6671734" y="1101156"/>
              <a:ext cx="4487333" cy="4413443"/>
              <a:chOff x="2806700" y="899968"/>
              <a:chExt cx="3365500" cy="3310082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2B66A86-F0B5-4653-9CD6-1A1C229C124B}"/>
                  </a:ext>
                </a:extLst>
              </p:cNvPr>
              <p:cNvPicPr/>
              <p:nvPr/>
            </p:nvPicPr>
            <p:blipFill rotWithShape="1">
              <a:blip r:embed="rId3"/>
              <a:srcRect l="44237" t="29259" r="42255" b="56505"/>
              <a:stretch/>
            </p:blipFill>
            <p:spPr bwMode="auto">
              <a:xfrm>
                <a:off x="2806700" y="933450"/>
                <a:ext cx="3365500" cy="3276600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71E4494-15E3-4C53-A2EC-CE0C95B61AA2}"/>
                  </a:ext>
                </a:extLst>
              </p:cNvPr>
              <p:cNvSpPr/>
              <p:nvPr/>
            </p:nvSpPr>
            <p:spPr>
              <a:xfrm>
                <a:off x="2819400" y="3638550"/>
                <a:ext cx="533400" cy="4525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B61F2D3-4EA1-44CB-94D6-664DD900F329}"/>
                  </a:ext>
                </a:extLst>
              </p:cNvPr>
              <p:cNvSpPr/>
              <p:nvPr/>
            </p:nvSpPr>
            <p:spPr>
              <a:xfrm>
                <a:off x="3657600" y="899968"/>
                <a:ext cx="2209800" cy="4525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F194A1B-7501-4D0B-B42A-60F3F68DE6E0}"/>
                </a:ext>
              </a:extLst>
            </p:cNvPr>
            <p:cNvSpPr txBox="1"/>
            <p:nvPr/>
          </p:nvSpPr>
          <p:spPr>
            <a:xfrm>
              <a:off x="8314267" y="5470088"/>
              <a:ext cx="2844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(</a:t>
              </a:r>
              <a:r>
                <a:rPr lang="en-US" sz="2400" i="1" dirty="0" err="1">
                  <a:ea typeface="SimSun" panose="02010600030101010101" pitchFamily="2" charset="-122"/>
                </a:rPr>
                <a:t>D</a:t>
              </a:r>
              <a:r>
                <a:rPr lang="en-US" sz="2400" i="1" baseline="-25000" dirty="0" err="1">
                  <a:ea typeface="SimSun" panose="02010600030101010101" pitchFamily="2" charset="-122"/>
                </a:rPr>
                <a:t>self</a:t>
              </a:r>
              <a:r>
                <a:rPr lang="en-US" sz="2400" i="1" baseline="-25000" dirty="0">
                  <a:ea typeface="SimSun" panose="02010600030101010101" pitchFamily="2" charset="-122"/>
                </a:rPr>
                <a:t> + </a:t>
              </a:r>
              <a:r>
                <a:rPr lang="en-US" sz="2400" i="1" dirty="0" err="1">
                  <a:ea typeface="SimSun" panose="02010600030101010101" pitchFamily="2" charset="-122"/>
                </a:rPr>
                <a:t>D</a:t>
              </a:r>
              <a:r>
                <a:rPr lang="en-US" sz="2400" i="1" baseline="-25000" dirty="0" err="1">
                  <a:ea typeface="SimSun" panose="02010600030101010101" pitchFamily="2" charset="-122"/>
                </a:rPr>
                <a:t>o</a:t>
              </a:r>
              <a:r>
                <a:rPr lang="en-US" sz="2400" i="1" baseline="-25000" dirty="0" err="1">
                  <a:latin typeface="Times New Roman" panose="02020603050405020304" pitchFamily="18" charset="0"/>
                  <a:ea typeface="SimSun" panose="02010600030101010101" pitchFamily="2" charset="-122"/>
                </a:rPr>
                <a:t>bj</a:t>
              </a:r>
              <a:r>
                <a:rPr lang="en-US" sz="2400" i="1" baseline="-25000" dirty="0">
                  <a:latin typeface="Times New Roman" panose="02020603050405020304" pitchFamily="18" charset="0"/>
                  <a:ea typeface="SimSun" panose="02010600030101010101" pitchFamily="2" charset="-122"/>
                </a:rPr>
                <a:t> </a:t>
              </a:r>
              <a:r>
                <a:rPr lang="en-US" sz="2400" dirty="0"/>
                <a:t>)/2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A03BE34-DA23-4FEF-A10D-307A970506A9}"/>
                </a:ext>
              </a:extLst>
            </p:cNvPr>
            <p:cNvSpPr txBox="1"/>
            <p:nvPr/>
          </p:nvSpPr>
          <p:spPr>
            <a:xfrm rot="16200000">
              <a:off x="5059701" y="2436169"/>
              <a:ext cx="2844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 err="1">
                  <a:ea typeface="SimSun" panose="02010600030101010101" pitchFamily="2" charset="-122"/>
                </a:rPr>
                <a:t>D</a:t>
              </a:r>
              <a:r>
                <a:rPr lang="en-US" sz="2400" i="1" baseline="-25000" dirty="0" err="1">
                  <a:ea typeface="SimSun" panose="02010600030101010101" pitchFamily="2" charset="-122"/>
                </a:rPr>
                <a:t>self</a:t>
              </a:r>
              <a:r>
                <a:rPr lang="en-US" sz="2400" i="1" baseline="-25000" dirty="0">
                  <a:ea typeface="SimSun" panose="02010600030101010101" pitchFamily="2" charset="-122"/>
                </a:rPr>
                <a:t> </a:t>
              </a:r>
              <a:r>
                <a:rPr lang="en-US" sz="2400" i="1" dirty="0">
                  <a:ea typeface="SimSun" panose="02010600030101010101" pitchFamily="2" charset="-122"/>
                </a:rPr>
                <a:t> -</a:t>
              </a:r>
              <a:r>
                <a:rPr lang="en-US" sz="2400" i="1" baseline="-25000" dirty="0">
                  <a:ea typeface="SimSun" panose="02010600030101010101" pitchFamily="2" charset="-122"/>
                </a:rPr>
                <a:t> </a:t>
              </a:r>
              <a:r>
                <a:rPr lang="en-US" sz="2400" i="1" dirty="0" err="1">
                  <a:ea typeface="SimSun" panose="02010600030101010101" pitchFamily="2" charset="-122"/>
                </a:rPr>
                <a:t>D</a:t>
              </a:r>
              <a:r>
                <a:rPr lang="en-US" sz="2400" i="1" baseline="-25000" dirty="0" err="1">
                  <a:ea typeface="SimSun" panose="02010600030101010101" pitchFamily="2" charset="-122"/>
                </a:rPr>
                <a:t>o</a:t>
              </a:r>
              <a:r>
                <a:rPr lang="en-US" sz="2400" i="1" baseline="-25000" dirty="0" err="1">
                  <a:latin typeface="Times New Roman" panose="02020603050405020304" pitchFamily="18" charset="0"/>
                  <a:ea typeface="SimSun" panose="02010600030101010101" pitchFamily="2" charset="-122"/>
                </a:rPr>
                <a:t>bj</a:t>
              </a:r>
              <a:endParaRPr lang="en-US" sz="240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1ACFE38-CE25-4DE0-9EED-D145371A61B0}"/>
              </a:ext>
            </a:extLst>
          </p:cNvPr>
          <p:cNvSpPr txBox="1"/>
          <p:nvPr/>
        </p:nvSpPr>
        <p:spPr>
          <a:xfrm>
            <a:off x="7087637" y="1043478"/>
            <a:ext cx="61081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ea typeface="SimSun" panose="02010600030101010101" pitchFamily="2" charset="-122"/>
              </a:rPr>
              <a:t>B&amp;A plots between </a:t>
            </a:r>
            <a:r>
              <a:rPr lang="en-US" sz="2400" i="1" dirty="0" err="1">
                <a:ea typeface="SimSun" panose="02010600030101010101" pitchFamily="2" charset="-122"/>
              </a:rPr>
              <a:t>D</a:t>
            </a:r>
            <a:r>
              <a:rPr lang="en-US" sz="2400" i="1" baseline="-25000" dirty="0" err="1">
                <a:ea typeface="SimSun" panose="02010600030101010101" pitchFamily="2" charset="-122"/>
              </a:rPr>
              <a:t>self</a:t>
            </a:r>
            <a:r>
              <a:rPr lang="en-US" sz="2400" i="1" baseline="-25000" dirty="0">
                <a:ea typeface="SimSun" panose="02010600030101010101" pitchFamily="2" charset="-122"/>
              </a:rPr>
              <a:t> </a:t>
            </a:r>
            <a:r>
              <a:rPr lang="en-US" sz="2400" dirty="0">
                <a:ea typeface="SimSun" panose="02010600030101010101" pitchFamily="2" charset="-122"/>
              </a:rPr>
              <a:t> and </a:t>
            </a:r>
            <a:r>
              <a:rPr lang="en-US" sz="2400" i="1" dirty="0" err="1">
                <a:ea typeface="SimSun" panose="02010600030101010101" pitchFamily="2" charset="-122"/>
              </a:rPr>
              <a:t>D</a:t>
            </a:r>
            <a:r>
              <a:rPr lang="en-US" sz="2400" i="1" baseline="-25000" dirty="0" err="1">
                <a:ea typeface="SimSun" panose="02010600030101010101" pitchFamily="2" charset="-122"/>
              </a:rPr>
              <a:t>o</a:t>
            </a:r>
            <a:r>
              <a:rPr lang="en-US" sz="2400" i="1" baseline="-25000" dirty="0" err="1">
                <a:latin typeface="Times New Roman" panose="02020603050405020304" pitchFamily="18" charset="0"/>
                <a:ea typeface="SimSun" panose="02010600030101010101" pitchFamily="2" charset="-122"/>
              </a:rPr>
              <a:t>bj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02982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1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B31B1B"/>
      </a:accent1>
      <a:accent2>
        <a:srgbClr val="4D4F53"/>
      </a:accent2>
      <a:accent3>
        <a:srgbClr val="A2998B"/>
      </a:accent3>
      <a:accent4>
        <a:srgbClr val="EF9595"/>
      </a:accent4>
      <a:accent5>
        <a:srgbClr val="7D7364"/>
      </a:accent5>
      <a:accent6>
        <a:srgbClr val="A8B1C4"/>
      </a:accent6>
      <a:hlink>
        <a:srgbClr val="3B4558"/>
      </a:hlink>
      <a:folHlink>
        <a:srgbClr val="596784"/>
      </a:folHlink>
    </a:clrScheme>
    <a:fontScheme name="Custom 2">
      <a:majorFont>
        <a:latin typeface="Helvetica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603</Words>
  <Application>Microsoft Office PowerPoint</Application>
  <PresentationFormat>Widescreen</PresentationFormat>
  <Paragraphs>110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Helvetica</vt:lpstr>
      <vt:lpstr>Times</vt:lpstr>
      <vt:lpstr>Times New Roman</vt:lpstr>
      <vt:lpstr>Office Theme</vt:lpstr>
      <vt:lpstr>1_Office Theme</vt:lpstr>
      <vt:lpstr>Reliable diagnosis for pulmonary diseases</vt:lpstr>
      <vt:lpstr>Objective scoring of physiologically-induced dyspnea   </vt:lpstr>
      <vt:lpstr>Experimental Setup </vt:lpstr>
      <vt:lpstr>PowerPoint Presentation</vt:lpstr>
      <vt:lpstr>Signal processing and Machine Learning model  </vt:lpstr>
      <vt:lpstr>Prediction accuracy for dyspnea score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Reliable diagnosis for pulmonary diseases</dc:title>
  <dc:creator>Zijing Zhang</dc:creator>
  <cp:lastModifiedBy>Zijing Zhang</cp:lastModifiedBy>
  <cp:revision>2</cp:revision>
  <dcterms:created xsi:type="dcterms:W3CDTF">2022-11-08T16:48:32Z</dcterms:created>
  <dcterms:modified xsi:type="dcterms:W3CDTF">2022-11-09T04:10:24Z</dcterms:modified>
</cp:coreProperties>
</file>

<file path=docProps/thumbnail.jpeg>
</file>